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214731E-CF64-4267-B456-B2468740D34D}">
          <p14:sldIdLst>
            <p14:sldId id="256"/>
            <p14:sldId id="257"/>
            <p14:sldId id="259"/>
          </p14:sldIdLst>
        </p14:section>
        <p14:section name="Untitled Section" id="{E3FFB481-C22D-456E-9ADD-D830F28CDA3F}">
          <p14:sldIdLst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8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59621-B2C7-4BC9-85C2-9CFED0AF1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B9BF88-4F30-454E-8EE2-B21EFDC70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AFD27-86B4-488F-AF23-D429416B6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96EB-4520-49D7-8447-0815CD20BA8B}" type="datetimeFigureOut">
              <a:rPr lang="en-IN" smtClean="0"/>
              <a:t>09-01-2021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32B51-9A6E-49E7-8E5B-BF8E57FDF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844E3-BDBD-43AB-9738-42A824CFA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CEA8-15C2-4AF7-B70E-3B56F5DB0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590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21B91-8DAF-46D0-9AFB-2807D7BC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885A9-C567-466F-A948-1A65FADFC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DCEA5-C2CC-40C3-902C-5BC4FC765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96EB-4520-49D7-8447-0815CD20BA8B}" type="datetimeFigureOut">
              <a:rPr lang="en-IN" smtClean="0"/>
              <a:t>09-01-2021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0338F-44BD-4EB7-8450-2A56A0A52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729B2-2B29-416B-9FAA-BF664AF52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CEA8-15C2-4AF7-B70E-3B56F5DB0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626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CEA57A-894F-4C71-981D-AEEA92B498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F419C9-4345-4CBB-A439-A78E380AC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B7482-DDFF-4753-BF95-ADC01DEB0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96EB-4520-49D7-8447-0815CD20BA8B}" type="datetimeFigureOut">
              <a:rPr lang="en-IN" smtClean="0"/>
              <a:t>09-01-2021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FABDB-AB58-4422-A518-6C5A7525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AABD3-FEA0-4973-B7EE-1E443A84D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CEA8-15C2-4AF7-B70E-3B56F5DB0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4860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96EB-4520-49D7-8447-0815CD20BA8B}" type="datetimeFigureOut">
              <a:rPr lang="en-IN" smtClean="0"/>
              <a:t>09-01-2021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CEA8-15C2-4AF7-B70E-3B56F5DB0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666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74D80-85E5-44FF-872A-0B1ED9964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DDF58-0E83-48D6-9F73-5BC97D815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6DC6C-DF7C-4229-8267-DC2FF7CEF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96EB-4520-49D7-8447-0815CD20BA8B}" type="datetimeFigureOut">
              <a:rPr lang="en-IN" smtClean="0"/>
              <a:t>09-01-2021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659C3-7E57-44E4-A918-75D8243B5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D59F3-747D-4E39-ACCC-B89863785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CEA8-15C2-4AF7-B70E-3B56F5DB0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394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96615-A82C-45C8-A874-946F3BAD9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2FE84-04EA-4C68-847F-7BF10E107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A0B94-493C-455A-B436-C1D41E364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96EB-4520-49D7-8447-0815CD20BA8B}" type="datetimeFigureOut">
              <a:rPr lang="en-IN" smtClean="0"/>
              <a:t>09-01-2021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3E2AC-E909-49CD-8925-D723D763E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0C5D6-E0F1-478C-8D9B-EB2EC8768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CEA8-15C2-4AF7-B70E-3B56F5DB0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06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33DC8-B47C-40CC-AFE5-7AC2ADBA1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2CA4F-593E-414A-B24F-AC2EA372F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2EAEB9-9642-4E8E-B5D0-16A00A2D1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41615-A6F1-4CEE-8611-459DDC2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96EB-4520-49D7-8447-0815CD20BA8B}" type="datetimeFigureOut">
              <a:rPr lang="en-IN" smtClean="0"/>
              <a:t>09-01-2021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B1AE3B-3ED0-442F-8B46-85DBFEA1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1A2AD-C38C-4B60-9E9D-4D7A717E8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CEA8-15C2-4AF7-B70E-3B56F5DB0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817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41441-8FA2-4D4E-84D2-4B9950496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72CF9-313B-4511-A7EC-542E41880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54BAF0-0966-4D0B-BBD6-814B85852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07A4E-6384-4780-AF03-619F6D206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2FABCE-0345-4ACE-BFD3-B3EC41C224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74484C-4975-48F3-94AC-0063B7A01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96EB-4520-49D7-8447-0815CD20BA8B}" type="datetimeFigureOut">
              <a:rPr lang="en-IN" smtClean="0"/>
              <a:t>09-01-2021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BA7B82-5381-4F75-9BBC-86C03FCD6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84E727-5C50-4AB7-AF45-66C5A7136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CEA8-15C2-4AF7-B70E-3B56F5DB0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100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BEB04-7765-46B1-B481-52F0B8193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FD178A-DBDC-470B-BDC8-48553D223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96EB-4520-49D7-8447-0815CD20BA8B}" type="datetimeFigureOut">
              <a:rPr lang="en-IN" smtClean="0"/>
              <a:t>09-01-2021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0AA81-2EE9-425B-8A80-E34F56DBD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4ACAC-B09E-4F9A-8E6F-22D6EB60F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CEA8-15C2-4AF7-B70E-3B56F5DB0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871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561B8B-4349-4D14-BDE3-C18F82235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96EB-4520-49D7-8447-0815CD20BA8B}" type="datetimeFigureOut">
              <a:rPr lang="en-IN" smtClean="0"/>
              <a:t>09-01-2021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75E413-92B3-4153-8C45-5776CF4A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8004B-E00A-42CC-8FBE-DF1678DAF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CEA8-15C2-4AF7-B70E-3B56F5DB0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518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3E8B2-A089-47A6-B0C2-0C4AB5CB4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A9FFB-B057-458D-8DD6-C0BB8ED37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84D5B-9EC5-4289-A8EC-912D09230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7B534-799C-4DE8-94B7-3D8DE8A2F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96EB-4520-49D7-8447-0815CD20BA8B}" type="datetimeFigureOut">
              <a:rPr lang="en-IN" smtClean="0"/>
              <a:t>09-01-2021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CA8EE-B7E6-43E2-9397-63C931EAE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962B6-81F3-4DF2-9D7E-CDAA9B110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CEA8-15C2-4AF7-B70E-3B56F5DB0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305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118C1-F4CD-49AC-9B80-F725A0F2D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83E387-40D8-47E1-832E-71350E13C9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CC158-7666-4547-9DDC-D5993BA05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F1BD6-F259-41B9-AA6F-6C686560C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96EB-4520-49D7-8447-0815CD20BA8B}" type="datetimeFigureOut">
              <a:rPr lang="en-IN" smtClean="0"/>
              <a:t>09-01-2021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35C11-EBA9-41AA-B92C-88246AB47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CEF18-AEC5-4201-8E63-098349983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CEA8-15C2-4AF7-B70E-3B56F5DB0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216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F645B6-48EF-4129-AE30-F9EA9EB7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0A22F-C2E1-4B22-B086-54641E0E4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1790F-D5A0-43B6-9BE4-B0C4E5A18E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596EB-4520-49D7-8447-0815CD20BA8B}" type="datetimeFigureOut">
              <a:rPr lang="en-IN" smtClean="0"/>
              <a:t>09-01-2021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B34C9-5664-48D0-B3BA-A50621490B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E52BE-B7CD-4D1B-AE9B-8999F99E0A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2CEA8-15C2-4AF7-B70E-3B56F5DB06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903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dashDnDiag">
          <a:fgClr>
            <a:schemeClr val="accent1">
              <a:lumMod val="20000"/>
              <a:lumOff val="80000"/>
            </a:schemeClr>
          </a:fgClr>
          <a:bgClr>
            <a:srgbClr val="F880A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D6FB07F1-926E-40B3-837F-DDBD49F73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28625"/>
            <a:ext cx="11430000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1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ltHorz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0C05AA8-5070-4A03-8EAA-C05B1B046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562" y="277402"/>
            <a:ext cx="10959101" cy="1253447"/>
          </a:xfrm>
        </p:spPr>
        <p:txBody>
          <a:bodyPr>
            <a:normAutofit/>
          </a:bodyPr>
          <a:lstStyle/>
          <a:p>
            <a:pPr algn="ctr"/>
            <a:r>
              <a:rPr lang="en-IN" sz="32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Mainland business setup in Dubai</a:t>
            </a:r>
            <a:r>
              <a:rPr lang="en-IN" sz="3200" dirty="0"/>
              <a:t> </a:t>
            </a:r>
            <a:br>
              <a:rPr lang="en-IN" sz="4800" b="1" dirty="0"/>
            </a:br>
            <a:endParaRPr lang="en-IN" sz="48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78646-E32A-44C3-BA76-CA49FD901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9047" y="1345915"/>
            <a:ext cx="11281025" cy="4006921"/>
          </a:xfrm>
        </p:spPr>
        <p:txBody>
          <a:bodyPr>
            <a:noAutofit/>
          </a:bodyPr>
          <a:lstStyle/>
          <a:p>
            <a:pPr algn="just"/>
            <a:r>
              <a:rPr lang="en-IN" sz="3200" dirty="0">
                <a:solidFill>
                  <a:srgbClr val="1A0DA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Starting a company in the Dubai mainland comes with the experience that there won’t be too various restrictions and laws while conducting business activities. What is needed through is to have a regional sponsor? You can maintain a 100% percent ownership, but you still must have a local sponsor as it is officially required for business documentation. If you want to maintain full ownership the local sponsor must agree to refrain from interfering in the business activities.</a:t>
            </a:r>
            <a:endParaRPr lang="en-IN" sz="3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en-IN" sz="24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902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C0391B-95E0-48BD-9AFD-B9BCFB440882}"/>
              </a:ext>
            </a:extLst>
          </p:cNvPr>
          <p:cNvSpPr txBox="1"/>
          <p:nvPr/>
        </p:nvSpPr>
        <p:spPr>
          <a:xfrm>
            <a:off x="0" y="0"/>
            <a:ext cx="11640620" cy="597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225"/>
              </a:spcAft>
            </a:pPr>
            <a:r>
              <a:rPr lang="en-IN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 of Companies in the Mainland</a:t>
            </a:r>
            <a:endParaRPr lang="en-IN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225"/>
              </a:spcAft>
            </a:pPr>
            <a:r>
              <a:rPr lang="en-IN" sz="2000" dirty="0">
                <a:solidFill>
                  <a:srgbClr val="1A0DA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Limited Liability company (LLC): The Company requires to have a minimum of two shareholders and maximum up to 50. Each shareholder is answerable according to the percentage he/she holds.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225"/>
              </a:spcAft>
            </a:pPr>
            <a:r>
              <a:rPr lang="en-IN" sz="2000" dirty="0">
                <a:solidFill>
                  <a:srgbClr val="1A0DA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225"/>
              </a:spcAft>
            </a:pPr>
            <a:r>
              <a:rPr lang="en-IN" sz="2000" dirty="0">
                <a:solidFill>
                  <a:srgbClr val="1A0DA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Branch Workplace: Investors can expand into </a:t>
            </a:r>
            <a:r>
              <a:rPr lang="en-IN" sz="2000" dirty="0" err="1">
                <a:solidFill>
                  <a:srgbClr val="1A0DA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dubai</a:t>
            </a:r>
            <a:r>
              <a:rPr lang="en-IN" sz="2000" dirty="0">
                <a:solidFill>
                  <a:srgbClr val="1A0DA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are given an opportunity to set up their branch office in the mainland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225"/>
              </a:spcAft>
            </a:pPr>
            <a:r>
              <a:rPr lang="en-IN" sz="2000" dirty="0">
                <a:solidFill>
                  <a:srgbClr val="1A0DA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225"/>
              </a:spcAft>
            </a:pPr>
            <a:r>
              <a:rPr lang="en-IN" sz="2000" dirty="0">
                <a:solidFill>
                  <a:srgbClr val="1A0DA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225"/>
              </a:spcAft>
            </a:pPr>
            <a:r>
              <a:rPr lang="en-IN" sz="2000" dirty="0">
                <a:solidFill>
                  <a:srgbClr val="1A0DA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shareholding Companies: This type of company is suitable for businesses dealing with large lucrative figures like banking, finance and insurance.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225"/>
              </a:spcAft>
            </a:pPr>
            <a:r>
              <a:rPr lang="en-IN" sz="2000" dirty="0">
                <a:solidFill>
                  <a:srgbClr val="1A0DA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225"/>
              </a:spcAft>
            </a:pPr>
            <a:r>
              <a:rPr lang="en-IN" sz="2000" dirty="0">
                <a:solidFill>
                  <a:srgbClr val="1A0DA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Professional Firms/civil Companies: Owner can choose their field of 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225"/>
              </a:spcAft>
            </a:pPr>
            <a:r>
              <a:rPr lang="en-IN" sz="2000" dirty="0">
                <a:solidFill>
                  <a:srgbClr val="1A0DA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Functioning and can retain a 100% ownership.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225"/>
              </a:spcAft>
            </a:pPr>
            <a:r>
              <a:rPr lang="en-IN" sz="2000" dirty="0">
                <a:solidFill>
                  <a:srgbClr val="1A0DA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225"/>
              </a:spcAft>
            </a:pPr>
            <a:r>
              <a:rPr lang="en-IN" sz="2000" dirty="0">
                <a:solidFill>
                  <a:srgbClr val="1A0DA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Representative Office: can exist without a shareholder but cannot conduct business activities. Its sole purpose should be research and marketing 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I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470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6823B7C8-9D37-46F9-AB26-F701EA1CA7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093" y="63025"/>
            <a:ext cx="4912242" cy="24341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85D931A-54BF-469E-8086-3D56FADF970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40" y="2460496"/>
            <a:ext cx="756198" cy="7570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3BE17E4-7664-4433-87FA-4F7C837296B6}"/>
              </a:ext>
            </a:extLst>
          </p:cNvPr>
          <p:cNvSpPr txBox="1"/>
          <p:nvPr/>
        </p:nvSpPr>
        <p:spPr>
          <a:xfrm>
            <a:off x="1658168" y="2618675"/>
            <a:ext cx="76913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IN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https://efirst.ae/</a:t>
            </a:r>
            <a:endParaRPr lang="en-IN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8D61B3-5C1E-4875-A694-7486DE419621}"/>
              </a:ext>
            </a:extLst>
          </p:cNvPr>
          <p:cNvSpPr txBox="1"/>
          <p:nvPr/>
        </p:nvSpPr>
        <p:spPr>
          <a:xfrm>
            <a:off x="1640139" y="3244592"/>
            <a:ext cx="75993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0" i="0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Emirates First Business Service LLC</a:t>
            </a:r>
            <a:br>
              <a:rPr lang="en-IN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IN" b="0" i="0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Office # G08, B-Block, Business Village,</a:t>
            </a:r>
            <a:br>
              <a:rPr lang="en-IN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IN" b="0" i="0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Near Deira Clock Tower,</a:t>
            </a:r>
            <a:br>
              <a:rPr lang="en-IN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IN" b="0" i="0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Dubai, UAE</a:t>
            </a:r>
            <a:endParaRPr lang="en-IN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C8AA66-3FF1-41D4-AED9-92FC7AAA3F2B}"/>
              </a:ext>
            </a:extLst>
          </p:cNvPr>
          <p:cNvSpPr txBox="1"/>
          <p:nvPr/>
        </p:nvSpPr>
        <p:spPr>
          <a:xfrm>
            <a:off x="1633362" y="4631083"/>
            <a:ext cx="76185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0" i="0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+971 54 991 4233</a:t>
            </a:r>
            <a:br>
              <a:rPr lang="en-IN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IN" b="0" i="0" dirty="0">
                <a:solidFill>
                  <a:schemeClr val="accent1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+971 4 256 2001</a:t>
            </a:r>
            <a:endParaRPr lang="en-IN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32" name="Picture 8" descr="Fb Logo Icon Png, Transparent Png , Transparent Png Image - PNGitem">
            <a:extLst>
              <a:ext uri="{FF2B5EF4-FFF2-40B4-BE49-F238E27FC236}">
                <a16:creationId xmlns:a16="http://schemas.microsoft.com/office/drawing/2014/main" id="{EBF49CF0-ABE3-4C85-A660-B3824E269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4354" y="7568060"/>
            <a:ext cx="333924" cy="205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B7405576-4212-44F3-A2F2-48228623570F}"/>
              </a:ext>
            </a:extLst>
          </p:cNvPr>
          <p:cNvSpPr txBox="1"/>
          <p:nvPr/>
        </p:nvSpPr>
        <p:spPr>
          <a:xfrm>
            <a:off x="1658168" y="5504879"/>
            <a:ext cx="74892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https://www.facebook.com/emiratesfirst/</a:t>
            </a:r>
          </a:p>
        </p:txBody>
      </p:sp>
      <p:pic>
        <p:nvPicPr>
          <p:cNvPr id="1036" name="Picture 12" descr="Address - Free maps and location icons">
            <a:extLst>
              <a:ext uri="{FF2B5EF4-FFF2-40B4-BE49-F238E27FC236}">
                <a16:creationId xmlns:a16="http://schemas.microsoft.com/office/drawing/2014/main" id="{04EEA3D0-4CF5-4664-BCF7-2712E3C87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70" y="3600495"/>
            <a:ext cx="756198" cy="78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A Guide to Using Social Media Logos in Advertising | Quality Logo Products®">
            <a:extLst>
              <a:ext uri="{FF2B5EF4-FFF2-40B4-BE49-F238E27FC236}">
                <a16:creationId xmlns:a16="http://schemas.microsoft.com/office/drawing/2014/main" id="{29062F90-A04A-4EC8-BE63-4504CB50B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92" y="5367217"/>
            <a:ext cx="785176" cy="663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Blue call icon, Dialer Android Google Play Telephone, phone transparent  background PNG clipart | HiClipart">
            <a:extLst>
              <a:ext uri="{FF2B5EF4-FFF2-40B4-BE49-F238E27FC236}">
                <a16:creationId xmlns:a16="http://schemas.microsoft.com/office/drawing/2014/main" id="{4E5A2CA8-821C-4475-9473-19F58C4AD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96" y="4631083"/>
            <a:ext cx="655166" cy="663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nstagram unveils new logo, but it's not quite picture perfect | Technology  | The Guardian">
            <a:extLst>
              <a:ext uri="{FF2B5EF4-FFF2-40B4-BE49-F238E27FC236}">
                <a16:creationId xmlns:a16="http://schemas.microsoft.com/office/drawing/2014/main" id="{BF1D37EA-1C5C-4219-A963-D1D04E1D3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28" y="6137056"/>
            <a:ext cx="1066534" cy="63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42D3DB0-C32E-46FE-94CB-AC5497E21A0D}"/>
              </a:ext>
            </a:extLst>
          </p:cNvPr>
          <p:cNvSpPr txBox="1"/>
          <p:nvPr/>
        </p:nvSpPr>
        <p:spPr>
          <a:xfrm>
            <a:off x="1658168" y="6181786"/>
            <a:ext cx="66857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https://www.instagram.com/emiratesfirst/</a:t>
            </a:r>
          </a:p>
        </p:txBody>
      </p:sp>
    </p:spTree>
    <p:extLst>
      <p:ext uri="{BB962C8B-B14F-4D97-AF65-F5344CB8AC3E}">
        <p14:creationId xmlns:p14="http://schemas.microsoft.com/office/powerpoint/2010/main" val="463784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Warmed Heart - Free Thank You Card Template | Greetings Island | Thank you  for birthday wishes, Thank you quotes, Thank you gifs">
            <a:extLst>
              <a:ext uri="{FF2B5EF4-FFF2-40B4-BE49-F238E27FC236}">
                <a16:creationId xmlns:a16="http://schemas.microsoft.com/office/drawing/2014/main" id="{BB2F7E5E-F362-4258-8792-B8F3FAB6C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525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314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288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PowerPoint Presentation</vt:lpstr>
      <vt:lpstr>Mainland business setup in Dubai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LALITENDU PARIJA</dc:creator>
  <cp:lastModifiedBy>LALITENDU PARIJA</cp:lastModifiedBy>
  <cp:revision>20</cp:revision>
  <dcterms:created xsi:type="dcterms:W3CDTF">2020-12-08T11:45:18Z</dcterms:created>
  <dcterms:modified xsi:type="dcterms:W3CDTF">2021-01-09T11:00:18Z</dcterms:modified>
</cp:coreProperties>
</file>